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embeddedFontLst>
    <p:embeddedFont>
      <p:font typeface="EB Garamond" pitchFamily="2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>
      <p:cViewPr varScale="1">
        <p:scale>
          <a:sx n="145" d="100"/>
          <a:sy n="145" d="100"/>
        </p:scale>
        <p:origin x="68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28f4287994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28f4287994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Tanzim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http://gums.org.au/site/wp-content/uploads/2018/09/GUMS-Year-4-Station-5-asthma-review.pdf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28f4287994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28f4287994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Tanzim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27a59186c9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27a59186c9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27a59186c9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27a59186c9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Ebrahim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290e97e990_3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290e97e990_3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290e97e990_3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290e97e990_3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290e97e990_3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2290e97e990_3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290e97e990_3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2290e97e990_3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290e97e990_3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2290e97e990_3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290e97e990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2290e97e990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27a59186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27a59186c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Leah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27a59186c9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227a59186c9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27a59186c9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227a59186c9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27a59186c9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27a59186c9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27a59186c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27a59186c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Leah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27a59186c9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27a59186c9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Leah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27a59186c9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27a59186c9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2D323E"/>
                </a:solidFill>
              </a:rPr>
              <a:t>Other symptoms: headaches, visual changes, limb shaking, muscle weakness, altered consciousness or sensation, tongue biting, faecal, urinary incontinence</a:t>
            </a:r>
            <a:endParaRPr sz="1200">
              <a:solidFill>
                <a:srgbClr val="2D323E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27a59186c9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27a59186c9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28f42879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28f428799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Tanzim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At the end of this slide ask them - “what emotions or triggers did the patient have to book an appointment”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27a59186c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27a59186c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Tanzim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5) some ideas will be given on the next slide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28f428799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28f428799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Tanzim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1155CC">
            <a:alpha val="591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keats.kcl.ac.uk/mod/resource/view.php?id=6718978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7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3782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How to Succeed in OSCEs</a:t>
            </a:r>
            <a:endParaRPr sz="3800"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52438" y="24894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GKT Medical Students’ Association </a:t>
            </a:r>
            <a:endParaRPr sz="1600"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03075" y="3217000"/>
            <a:ext cx="1819350" cy="66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64475" y="1696825"/>
            <a:ext cx="560759" cy="792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6B86485-5717-2F6B-AE8A-8AB5EBB291FC}"/>
              </a:ext>
            </a:extLst>
          </p:cNvPr>
          <p:cNvSpPr txBox="1"/>
          <p:nvPr/>
        </p:nvSpPr>
        <p:spPr>
          <a:xfrm>
            <a:off x="516835" y="4634420"/>
            <a:ext cx="81103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EB Garamond" pitchFamily="2" charset="0"/>
                <a:ea typeface="EB Garamond" pitchFamily="2" charset="0"/>
              </a:rPr>
              <a:t>Leah Asante - Tanzim Shahid  - Ebrahim Nasser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Communications - example station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EB Garamond"/>
                <a:ea typeface="EB Garamond"/>
                <a:cs typeface="EB Garamond"/>
                <a:sym typeface="EB Garamond"/>
              </a:rPr>
              <a:t>General Practice: Longitudinal Placement </a:t>
            </a:r>
            <a:endParaRPr b="1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latin typeface="EB Garamond"/>
                <a:ea typeface="EB Garamond"/>
                <a:cs typeface="EB Garamond"/>
                <a:sym typeface="EB Garamond"/>
              </a:rPr>
              <a:t>You are a 3rd year medical student at the GP practice for placement.</a:t>
            </a:r>
            <a:endParaRPr b="1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latin typeface="EB Garamond"/>
                <a:ea typeface="EB Garamond"/>
                <a:cs typeface="EB Garamond"/>
                <a:sym typeface="EB Garamond"/>
              </a:rPr>
              <a:t>Alice, 25-year-old female was discharged from the Emergency Department last week after having an asthma attack. </a:t>
            </a:r>
            <a:endParaRPr b="1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b="1">
                <a:latin typeface="EB Garamond"/>
                <a:ea typeface="EB Garamond"/>
                <a:cs typeface="EB Garamond"/>
                <a:sym typeface="EB Garamond"/>
              </a:rPr>
              <a:t>Take a brief history from Alice, explore how to assess her severity of asthma explore Alice’s concerns in detail.</a:t>
            </a:r>
            <a:endParaRPr b="1"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128" name="Google Shape;12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75475" y="4439950"/>
            <a:ext cx="681825" cy="62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>
            <a:spLocks noGrp="1"/>
          </p:cNvSpPr>
          <p:nvPr>
            <p:ph type="title"/>
          </p:nvPr>
        </p:nvSpPr>
        <p:spPr>
          <a:xfrm>
            <a:off x="203350" y="3583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Communications - example station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134" name="Google Shape;134;p23"/>
          <p:cNvSpPr txBox="1">
            <a:spLocks noGrp="1"/>
          </p:cNvSpPr>
          <p:nvPr>
            <p:ph type="body" idx="1"/>
          </p:nvPr>
        </p:nvSpPr>
        <p:spPr>
          <a:xfrm>
            <a:off x="300900" y="1261550"/>
            <a:ext cx="4271100" cy="31245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9405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430"/>
              <a:buFont typeface="EB Garamond"/>
              <a:buChar char="-"/>
            </a:pPr>
            <a:r>
              <a:rPr lang="en" sz="1430" b="1">
                <a:solidFill>
                  <a:srgbClr val="980000"/>
                </a:solidFill>
                <a:latin typeface="EB Garamond"/>
                <a:ea typeface="EB Garamond"/>
                <a:cs typeface="EB Garamond"/>
                <a:sym typeface="EB Garamond"/>
              </a:rPr>
              <a:t>I - “I think my asthma has gotten worse”</a:t>
            </a:r>
            <a:endParaRPr sz="1430" b="1">
              <a:solidFill>
                <a:srgbClr val="980000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9405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430"/>
              <a:buFont typeface="EB Garamond"/>
              <a:buChar char="-"/>
            </a:pPr>
            <a:r>
              <a:rPr lang="en" sz="1430" b="1">
                <a:solidFill>
                  <a:srgbClr val="980000"/>
                </a:solidFill>
                <a:latin typeface="EB Garamond"/>
                <a:ea typeface="EB Garamond"/>
                <a:cs typeface="EB Garamond"/>
                <a:sym typeface="EB Garamond"/>
              </a:rPr>
              <a:t>C - “I am embarrassed that I can’t use my inhaler properly”</a:t>
            </a:r>
            <a:endParaRPr sz="1430" b="1">
              <a:solidFill>
                <a:srgbClr val="980000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9405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430"/>
              <a:buFont typeface="EB Garamond"/>
              <a:buChar char="-"/>
            </a:pPr>
            <a:r>
              <a:rPr lang="en" sz="1430" b="1">
                <a:solidFill>
                  <a:srgbClr val="980000"/>
                </a:solidFill>
                <a:latin typeface="EB Garamond"/>
                <a:ea typeface="EB Garamond"/>
                <a:cs typeface="EB Garamond"/>
                <a:sym typeface="EB Garamond"/>
              </a:rPr>
              <a:t>E - “I would like some advice on how to keep on top of my inhalers to prevent going to ED again”</a:t>
            </a:r>
            <a:endParaRPr sz="1430" b="1">
              <a:solidFill>
                <a:srgbClr val="980000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30" b="1">
                <a:latin typeface="EB Garamond"/>
                <a:ea typeface="EB Garamond"/>
                <a:cs typeface="EB Garamond"/>
                <a:sym typeface="EB Garamond"/>
              </a:rPr>
              <a:t>Brief History:</a:t>
            </a:r>
            <a:r>
              <a:rPr lang="en" sz="1430">
                <a:latin typeface="EB Garamond"/>
                <a:ea typeface="EB Garamond"/>
                <a:cs typeface="EB Garamond"/>
                <a:sym typeface="EB Garamond"/>
              </a:rPr>
              <a:t> </a:t>
            </a:r>
            <a:endParaRPr sz="1430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330">
                <a:latin typeface="EB Garamond"/>
                <a:ea typeface="EB Garamond"/>
                <a:cs typeface="EB Garamond"/>
                <a:sym typeface="EB Garamond"/>
              </a:rPr>
              <a:t>“Last Friday, I became wheezy all of a sudden whilst having lunch. I took 2 pumps of the blue inhaler but this is the worst the asthma has ever been… I’ve had asthma since I was 5 but I feel it has gotten worse… I cough a lot and become wheezy at night… I use only the blue pump and not the brown and using a spacer is inconvenient…”</a:t>
            </a:r>
            <a:endParaRPr sz="1330" b="1">
              <a:solidFill>
                <a:srgbClr val="980000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endParaRPr sz="1430" b="1">
              <a:solidFill>
                <a:srgbClr val="980000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1629" b="1"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135" name="Google Shape;135;p23"/>
          <p:cNvSpPr txBox="1"/>
          <p:nvPr/>
        </p:nvSpPr>
        <p:spPr>
          <a:xfrm>
            <a:off x="4810175" y="1261550"/>
            <a:ext cx="4247100" cy="3124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latin typeface="EB Garamond"/>
                <a:ea typeface="EB Garamond"/>
                <a:cs typeface="EB Garamond"/>
                <a:sym typeface="EB Garamond"/>
              </a:rPr>
              <a:t>Plan for consultation: </a:t>
            </a:r>
            <a:endParaRPr b="1">
              <a:solidFill>
                <a:schemeClr val="dk2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rgbClr val="474545"/>
              </a:buClr>
              <a:buSzPts val="1400"/>
              <a:buFont typeface="EB Garamond"/>
              <a:buChar char="-"/>
            </a:pP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Enquire more about inhaler technique</a:t>
            </a:r>
            <a:endParaRPr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400"/>
              <a:buFont typeface="EB Garamond"/>
              <a:buChar char="-"/>
            </a:pP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Demonstrate inhaler technique</a:t>
            </a:r>
            <a:endParaRPr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400"/>
              <a:buFont typeface="EB Garamond"/>
              <a:buChar char="-"/>
            </a:pP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Offer prescribing a spacer</a:t>
            </a:r>
            <a:endParaRPr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400"/>
              <a:buFont typeface="EB Garamond"/>
              <a:buChar char="-"/>
            </a:pP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Discuss monitoring the asthma using a peak flow device</a:t>
            </a:r>
            <a:endParaRPr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400"/>
              <a:buFont typeface="EB Garamond"/>
              <a:buChar char="-"/>
            </a:pP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Simple safety netting </a:t>
            </a:r>
            <a:endParaRPr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latin typeface="EB Garamond"/>
                <a:ea typeface="EB Garamond"/>
                <a:cs typeface="EB Garamond"/>
                <a:sym typeface="EB Garamond"/>
              </a:rPr>
              <a:t>Offer: Offer to meet in a couple of weeks to see if asthma has gotten better and to discuss Alice’s peak flow diary</a:t>
            </a:r>
            <a:endParaRPr b="1">
              <a:solidFill>
                <a:schemeClr val="dk2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6" name="Google Shape;13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5218" y="4494950"/>
            <a:ext cx="622082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Practical skills - assessment, procedures, prescribing 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142" name="Google Shape;14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20600" y="4411950"/>
            <a:ext cx="747525" cy="68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9200" y="1172975"/>
            <a:ext cx="3568100" cy="335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4"/>
          <p:cNvSpPr txBox="1"/>
          <p:nvPr/>
        </p:nvSpPr>
        <p:spPr>
          <a:xfrm>
            <a:off x="4203050" y="1172975"/>
            <a:ext cx="3801300" cy="26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EB Garamond"/>
                <a:ea typeface="EB Garamond"/>
                <a:cs typeface="EB Garamond"/>
                <a:sym typeface="EB Garamond"/>
              </a:rPr>
              <a:t>Tips:</a:t>
            </a:r>
            <a:endParaRPr b="1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Use KCL clinical skills facilities and resources e.g. Chantler SaIL centre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Practise under timed conditions especially prescribing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Familiarise yourself with common scoring systems e.g. CURB-65, Glasgow Coma Scale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Know the normal ranges for vital signs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Revise conditions and their management plans 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EB Garamond"/>
                <a:ea typeface="EB Garamond"/>
                <a:cs typeface="EB Garamond"/>
                <a:sym typeface="EB Garamond"/>
              </a:rPr>
              <a:t>          *See Keats Purple Guide for list of practical skills/procedures that can be assessed</a:t>
            </a:r>
            <a:endParaRPr sz="800"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Example - X-ray Interpretation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150" name="Google Shape;150;p25"/>
          <p:cNvSpPr txBox="1">
            <a:spLocks noGrp="1"/>
          </p:cNvSpPr>
          <p:nvPr>
            <p:ph type="body" idx="1"/>
          </p:nvPr>
        </p:nvSpPr>
        <p:spPr>
          <a:xfrm>
            <a:off x="4341225" y="1241475"/>
            <a:ext cx="4091100" cy="322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Patient Adam Smith presented to A&amp;E today with chest pain and difficulty breathing.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He tells the nurse he has been having a fever and a productive cough for  past week and ‘woke up feeling like could not breathe today’.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A chest X-ray was performed 25 minutes ago, please describe its findings to the examiner.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151" name="Google Shape;15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2400" y="4464375"/>
            <a:ext cx="672775" cy="61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41475"/>
            <a:ext cx="3222879" cy="322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5"/>
          <p:cNvSpPr txBox="1"/>
          <p:nvPr/>
        </p:nvSpPr>
        <p:spPr>
          <a:xfrm>
            <a:off x="0" y="4742050"/>
            <a:ext cx="55779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Case courtesy of Assoc Prof Frank Gaillard, Radiopaedia.org, rID: 25595</a:t>
            </a:r>
            <a:endParaRPr sz="1000">
              <a:solidFill>
                <a:schemeClr val="dk1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X-ray Interpretation Framework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159" name="Google Shape;159;p26"/>
          <p:cNvSpPr txBox="1">
            <a:spLocks noGrp="1"/>
          </p:cNvSpPr>
          <p:nvPr>
            <p:ph type="body" idx="1"/>
          </p:nvPr>
        </p:nvSpPr>
        <p:spPr>
          <a:xfrm>
            <a:off x="4341225" y="1241475"/>
            <a:ext cx="4091100" cy="322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First steps: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ALWAYS identify the patient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Identify what is in the photo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Identify when the photo was taken and all other photo data if available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Secondly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Take a second and think what are the frameworks per XR.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160" name="Google Shape;16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2400" y="4464375"/>
            <a:ext cx="672775" cy="61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41475"/>
            <a:ext cx="3222879" cy="322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6"/>
          <p:cNvSpPr txBox="1"/>
          <p:nvPr/>
        </p:nvSpPr>
        <p:spPr>
          <a:xfrm>
            <a:off x="0" y="4742050"/>
            <a:ext cx="55779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Case courtesy of Assoc Prof Frank Gaillard, Radiopaedia.org, rID: 25595</a:t>
            </a:r>
            <a:endParaRPr sz="1000">
              <a:solidFill>
                <a:schemeClr val="dk1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X-ray Interpretation Framework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168" name="Google Shape;16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2400" y="4464375"/>
            <a:ext cx="672775" cy="61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41475"/>
            <a:ext cx="3222879" cy="322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7"/>
          <p:cNvSpPr txBox="1"/>
          <p:nvPr/>
        </p:nvSpPr>
        <p:spPr>
          <a:xfrm>
            <a:off x="0" y="4742050"/>
            <a:ext cx="55779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Case courtesy of Assoc Prof Frank Gaillard, Radiopaedia.org, rID: 25595</a:t>
            </a:r>
            <a:endParaRPr sz="1000">
              <a:solidFill>
                <a:schemeClr val="dk1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7"/>
          <p:cNvSpPr txBox="1"/>
          <p:nvPr/>
        </p:nvSpPr>
        <p:spPr>
          <a:xfrm>
            <a:off x="4458300" y="1241475"/>
            <a:ext cx="4374000" cy="7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  <a:latin typeface="EB Garamond"/>
                <a:ea typeface="EB Garamond"/>
                <a:cs typeface="EB Garamond"/>
                <a:sym typeface="EB Garamond"/>
              </a:rPr>
              <a:t>This is a CXR, so the frameworks we must think about are RIPE then ABCDE.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X-ray Interpretation Framework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177" name="Google Shape;177;p28"/>
          <p:cNvSpPr txBox="1">
            <a:spLocks noGrp="1"/>
          </p:cNvSpPr>
          <p:nvPr>
            <p:ph type="body" idx="1"/>
          </p:nvPr>
        </p:nvSpPr>
        <p:spPr>
          <a:xfrm>
            <a:off x="4341225" y="1241475"/>
            <a:ext cx="4091100" cy="322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EB Garamond"/>
                <a:ea typeface="EB Garamond"/>
                <a:cs typeface="EB Garamond"/>
                <a:sym typeface="EB Garamond"/>
              </a:rPr>
              <a:t>RIPE:</a:t>
            </a:r>
            <a:endParaRPr b="1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latin typeface="EB Garamond"/>
                <a:ea typeface="EB Garamond"/>
                <a:cs typeface="EB Garamond"/>
                <a:sym typeface="EB Garamond"/>
              </a:rPr>
              <a:t>Rotation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: Are the clavicles equidistant and spinous processes vertically oriented?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latin typeface="EB Garamond"/>
                <a:ea typeface="EB Garamond"/>
                <a:cs typeface="EB Garamond"/>
                <a:sym typeface="EB Garamond"/>
              </a:rPr>
              <a:t>Inspiration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: Are 5-6 anterior ribs showing? Are both costophrenic angles there? Are the rib edges visible?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latin typeface="EB Garamond"/>
                <a:ea typeface="EB Garamond"/>
                <a:cs typeface="EB Garamond"/>
                <a:sym typeface="EB Garamond"/>
              </a:rPr>
              <a:t>Projection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: Is it AP or PA? If you cannot see scapulae in the chest it’s PA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latin typeface="EB Garamond"/>
                <a:ea typeface="EB Garamond"/>
                <a:cs typeface="EB Garamond"/>
                <a:sym typeface="EB Garamond"/>
              </a:rPr>
              <a:t>Exposure: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 Vertebrae should be visible behind the heart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178" name="Google Shape;17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2400" y="4464375"/>
            <a:ext cx="672775" cy="61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41475"/>
            <a:ext cx="3222879" cy="322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8"/>
          <p:cNvSpPr txBox="1"/>
          <p:nvPr/>
        </p:nvSpPr>
        <p:spPr>
          <a:xfrm>
            <a:off x="0" y="4742050"/>
            <a:ext cx="55779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Case courtesy of Assoc Prof Frank Gaillard, Radiopaedia.org, rID: 25595</a:t>
            </a:r>
            <a:endParaRPr sz="1000">
              <a:solidFill>
                <a:schemeClr val="dk1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X-ray Interpretation Framework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186" name="Google Shape;186;p29"/>
          <p:cNvSpPr txBox="1">
            <a:spLocks noGrp="1"/>
          </p:cNvSpPr>
          <p:nvPr>
            <p:ph type="body" idx="1"/>
          </p:nvPr>
        </p:nvSpPr>
        <p:spPr>
          <a:xfrm>
            <a:off x="4341225" y="1241475"/>
            <a:ext cx="4091100" cy="322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EB Garamond"/>
                <a:ea typeface="EB Garamond"/>
                <a:cs typeface="EB Garamond"/>
                <a:sym typeface="EB Garamond"/>
              </a:rPr>
              <a:t>ABCDE:</a:t>
            </a:r>
            <a:endParaRPr b="1"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 dirty="0">
                <a:latin typeface="EB Garamond"/>
                <a:ea typeface="EB Garamond"/>
                <a:cs typeface="EB Garamond"/>
                <a:sym typeface="EB Garamond"/>
              </a:rPr>
              <a:t>Airway</a:t>
            </a:r>
            <a:r>
              <a:rPr lang="en" dirty="0">
                <a:latin typeface="EB Garamond"/>
                <a:ea typeface="EB Garamond"/>
                <a:cs typeface="EB Garamond"/>
                <a:sym typeface="EB Garamond"/>
              </a:rPr>
              <a:t>: Tracheal deviation, bronchi, hilar area</a:t>
            </a:r>
            <a:endParaRPr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 dirty="0">
                <a:latin typeface="EB Garamond"/>
                <a:ea typeface="EB Garamond"/>
                <a:cs typeface="EB Garamond"/>
                <a:sym typeface="EB Garamond"/>
              </a:rPr>
              <a:t>Breathing</a:t>
            </a:r>
            <a:r>
              <a:rPr lang="en" dirty="0">
                <a:latin typeface="EB Garamond"/>
                <a:ea typeface="EB Garamond"/>
                <a:cs typeface="EB Garamond"/>
                <a:sym typeface="EB Garamond"/>
              </a:rPr>
              <a:t>: Lung fields, the pleura, look for consolidation, lesions, or fluids.</a:t>
            </a:r>
            <a:endParaRPr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 dirty="0">
                <a:latin typeface="EB Garamond"/>
                <a:ea typeface="EB Garamond"/>
                <a:cs typeface="EB Garamond"/>
                <a:sym typeface="EB Garamond"/>
              </a:rPr>
              <a:t>Cardiac</a:t>
            </a:r>
            <a:r>
              <a:rPr lang="en" dirty="0">
                <a:latin typeface="EB Garamond"/>
                <a:ea typeface="EB Garamond"/>
                <a:cs typeface="EB Garamond"/>
                <a:sym typeface="EB Garamond"/>
              </a:rPr>
              <a:t>: Look at heart size</a:t>
            </a:r>
            <a:endParaRPr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 dirty="0">
                <a:latin typeface="EB Garamond"/>
                <a:ea typeface="EB Garamond"/>
                <a:cs typeface="EB Garamond"/>
                <a:sym typeface="EB Garamond"/>
              </a:rPr>
              <a:t>Diaphragm</a:t>
            </a:r>
            <a:r>
              <a:rPr lang="en" dirty="0">
                <a:latin typeface="EB Garamond"/>
                <a:ea typeface="EB Garamond"/>
                <a:cs typeface="EB Garamond"/>
                <a:sym typeface="EB Garamond"/>
              </a:rPr>
              <a:t>: The diaphragm should not have any gas under it, keep in mind the stomach gas</a:t>
            </a:r>
            <a:endParaRPr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b="1" dirty="0">
                <a:latin typeface="EB Garamond"/>
                <a:ea typeface="EB Garamond"/>
                <a:cs typeface="EB Garamond"/>
                <a:sym typeface="EB Garamond"/>
              </a:rPr>
              <a:t>Everything Else</a:t>
            </a:r>
            <a:r>
              <a:rPr lang="en" dirty="0">
                <a:latin typeface="EB Garamond"/>
                <a:ea typeface="EB Garamond"/>
                <a:cs typeface="EB Garamond"/>
                <a:sym typeface="EB Garamond"/>
              </a:rPr>
              <a:t>: Aorta, Bones, tissues, tubes</a:t>
            </a:r>
            <a:endParaRPr dirty="0"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187" name="Google Shape;18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2400" y="4464375"/>
            <a:ext cx="672775" cy="61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41475"/>
            <a:ext cx="3222879" cy="322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9"/>
          <p:cNvSpPr txBox="1"/>
          <p:nvPr/>
        </p:nvSpPr>
        <p:spPr>
          <a:xfrm>
            <a:off x="0" y="4742050"/>
            <a:ext cx="55779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Case courtesy of Assoc Prof Frank Gaillard, Radiopaedia.org, rID: 25595</a:t>
            </a:r>
            <a:endParaRPr sz="1000">
              <a:solidFill>
                <a:schemeClr val="dk1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Examiner Questions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195" name="Google Shape;195;p30"/>
          <p:cNvSpPr txBox="1">
            <a:spLocks noGrp="1"/>
          </p:cNvSpPr>
          <p:nvPr>
            <p:ph type="body" idx="1"/>
          </p:nvPr>
        </p:nvSpPr>
        <p:spPr>
          <a:xfrm>
            <a:off x="4341225" y="1241475"/>
            <a:ext cx="4091100" cy="322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latin typeface="EB Garamond"/>
                <a:ea typeface="EB Garamond"/>
                <a:cs typeface="EB Garamond"/>
                <a:sym typeface="EB Garamond"/>
              </a:rPr>
              <a:t>The XR stations does also test your medical knowledge.</a:t>
            </a:r>
            <a:endParaRPr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latin typeface="EB Garamond"/>
                <a:ea typeface="EB Garamond"/>
                <a:cs typeface="EB Garamond"/>
                <a:sym typeface="EB Garamond"/>
              </a:rPr>
              <a:t>The examiner will usually ask you questions on what you think the diagnosis is, other questions include:</a:t>
            </a:r>
            <a:endParaRPr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 dirty="0">
                <a:latin typeface="EB Garamond"/>
                <a:ea typeface="EB Garamond"/>
                <a:cs typeface="EB Garamond"/>
                <a:sym typeface="EB Garamond"/>
              </a:rPr>
              <a:t>Any further examinations/investigations</a:t>
            </a:r>
            <a:endParaRPr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 dirty="0">
                <a:latin typeface="EB Garamond"/>
                <a:ea typeface="EB Garamond"/>
                <a:cs typeface="EB Garamond"/>
                <a:sym typeface="EB Garamond"/>
              </a:rPr>
              <a:t>Management of the case</a:t>
            </a:r>
            <a:endParaRPr dirty="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 dirty="0">
                <a:latin typeface="EB Garamond"/>
                <a:ea typeface="EB Garamond"/>
                <a:cs typeface="EB Garamond"/>
                <a:sym typeface="EB Garamond"/>
              </a:rPr>
              <a:t>Complications of the diagnosis</a:t>
            </a:r>
            <a:endParaRPr dirty="0"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196" name="Google Shape;19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2400" y="4464375"/>
            <a:ext cx="672775" cy="61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41475"/>
            <a:ext cx="3222879" cy="322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30"/>
          <p:cNvSpPr txBox="1"/>
          <p:nvPr/>
        </p:nvSpPr>
        <p:spPr>
          <a:xfrm>
            <a:off x="227225" y="4566300"/>
            <a:ext cx="55779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Case courtesy of Assoc Prof Frank Gaillard, Radiopaedia.org, rID: 25595</a:t>
            </a:r>
            <a:endParaRPr sz="1000">
              <a:solidFill>
                <a:schemeClr val="dk1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X-ray Interpretation Tips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204" name="Google Shape;204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894800" cy="360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X-ray interpretation is a very common station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Usually given 8mins: 6 for you and 2 for the examiner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Always lead with the main framework of: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4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Identify the patient and photo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4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Talk about the image quality as well as orientation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4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Talk about image contents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Common stations include: Chest XR, Abdo XR, MSK, and CT Head (if you are unlucky they can get cervical spinal XR)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Take your time, this may be the only station time-pressure is not as high. Use the time to make the script in your head.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Geekymedics has some of the best resources on XRs. Test yourself on radiologymasterclass.co.uk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205" name="Google Shape;20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2400" y="4464375"/>
            <a:ext cx="672775" cy="61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4883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Stage 2 Year 3 OSCEs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311700" y="1250000"/>
            <a:ext cx="878895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1742"/>
              <a:buFont typeface="Arial"/>
              <a:buNone/>
            </a:pPr>
            <a:r>
              <a:rPr lang="en" sz="3300" dirty="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The OSCE assesses the core knowledge and skills you have learnt throughout Stage 1 and Stage 2.</a:t>
            </a:r>
            <a:endParaRPr sz="3300" dirty="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1742"/>
              <a:buFont typeface="Arial"/>
              <a:buNone/>
            </a:pPr>
            <a:r>
              <a:rPr lang="en" sz="3300" dirty="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There are five main station types:</a:t>
            </a:r>
            <a:endParaRPr sz="3300" dirty="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2010" algn="l" rtl="0">
              <a:spcBef>
                <a:spcPts val="1200"/>
              </a:spcBef>
              <a:spcAft>
                <a:spcPts val="0"/>
              </a:spcAft>
              <a:buClr>
                <a:srgbClr val="474545"/>
              </a:buClr>
              <a:buSzPct val="79800"/>
              <a:buFont typeface="EB Garamond"/>
              <a:buChar char="●"/>
            </a:pPr>
            <a:r>
              <a:rPr lang="en" sz="3300" b="1" dirty="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History</a:t>
            </a:r>
            <a:endParaRPr sz="3300" b="1" dirty="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3124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ct val="100000"/>
              <a:buFont typeface="EB Garamond"/>
              <a:buChar char="●"/>
            </a:pPr>
            <a:r>
              <a:rPr lang="en" sz="3300" b="1" dirty="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Communication</a:t>
            </a:r>
            <a:endParaRPr sz="3300" b="1" dirty="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201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ct val="79800"/>
              <a:buFont typeface="EB Garamond"/>
              <a:buChar char="●"/>
            </a:pPr>
            <a:r>
              <a:rPr lang="en" sz="3300" b="1" dirty="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Examination (including Living Anatomy)</a:t>
            </a:r>
            <a:endParaRPr sz="3300" b="1" dirty="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201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ct val="79800"/>
              <a:buFont typeface="EB Garamond"/>
              <a:buChar char="●"/>
            </a:pPr>
            <a:r>
              <a:rPr lang="en" sz="3300" b="1" dirty="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Practical skills/Procedures</a:t>
            </a:r>
            <a:endParaRPr sz="3300" b="1" dirty="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201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ct val="79800"/>
              <a:buFont typeface="EB Garamond"/>
              <a:buChar char="●"/>
            </a:pPr>
            <a:r>
              <a:rPr lang="en" sz="3300" b="1" dirty="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Assessment</a:t>
            </a:r>
            <a:endParaRPr sz="3300" b="1" dirty="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300" dirty="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The </a:t>
            </a:r>
            <a:r>
              <a:rPr lang="en" sz="3300" b="1" dirty="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12 stations </a:t>
            </a:r>
            <a:r>
              <a:rPr lang="en" sz="3300" dirty="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will test content from the ten blocks covered across </a:t>
            </a:r>
            <a:r>
              <a:rPr lang="en" sz="3300" b="1" dirty="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Stage 2 Year 2 and Year 3.</a:t>
            </a:r>
            <a:r>
              <a:rPr lang="en" sz="3300" dirty="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 </a:t>
            </a:r>
            <a:endParaRPr sz="3300" dirty="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8825" y="4461625"/>
            <a:ext cx="681825" cy="62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>
            <a:spLocks noGrp="1"/>
          </p:cNvSpPr>
          <p:nvPr>
            <p:ph type="title"/>
          </p:nvPr>
        </p:nvSpPr>
        <p:spPr>
          <a:xfrm>
            <a:off x="214175" y="3583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Examinations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211" name="Google Shape;211;p32"/>
          <p:cNvSpPr txBox="1">
            <a:spLocks noGrp="1"/>
          </p:cNvSpPr>
          <p:nvPr>
            <p:ph type="body" idx="1"/>
          </p:nvPr>
        </p:nvSpPr>
        <p:spPr>
          <a:xfrm>
            <a:off x="214175" y="1100275"/>
            <a:ext cx="4476900" cy="34068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96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These stations assess how well you can </a:t>
            </a:r>
            <a:r>
              <a:rPr lang="en" sz="4960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carry out system-based physical examination</a:t>
            </a:r>
            <a:r>
              <a:rPr lang="en" sz="496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, </a:t>
            </a:r>
            <a:r>
              <a:rPr lang="en" sz="4960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reporting your findings</a:t>
            </a:r>
            <a:r>
              <a:rPr lang="en" sz="496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 in an organised and clear manner.</a:t>
            </a:r>
            <a:endParaRPr sz="496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960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Examination tips:</a:t>
            </a:r>
            <a:endParaRPr sz="4960"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96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-  Practise on medics, non-medics and of course, patients!	</a:t>
            </a:r>
            <a:endParaRPr sz="496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96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- Practise under timed conditions</a:t>
            </a:r>
            <a:endParaRPr sz="496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96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- Ask for and give</a:t>
            </a:r>
            <a:r>
              <a:rPr lang="en" sz="4960">
                <a:solidFill>
                  <a:srgbClr val="980000"/>
                </a:solidFill>
                <a:latin typeface="EB Garamond"/>
                <a:ea typeface="EB Garamond"/>
                <a:cs typeface="EB Garamond"/>
                <a:sym typeface="EB Garamond"/>
              </a:rPr>
              <a:t> honest feedback</a:t>
            </a:r>
            <a:endParaRPr sz="4960">
              <a:solidFill>
                <a:srgbClr val="980000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96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- Use checklists when practising examinations e.g. Geekymedics checklists</a:t>
            </a:r>
            <a:endParaRPr sz="496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96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-</a:t>
            </a:r>
            <a:r>
              <a:rPr lang="en" sz="4960">
                <a:solidFill>
                  <a:srgbClr val="990000"/>
                </a:solidFill>
                <a:latin typeface="EB Garamond"/>
                <a:ea typeface="EB Garamond"/>
                <a:cs typeface="EB Garamond"/>
                <a:sym typeface="EB Garamond"/>
              </a:rPr>
              <a:t> Know your signs</a:t>
            </a:r>
            <a:r>
              <a:rPr lang="en" sz="496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 e.g. oedema can be indicative of congestive heart failure, the abdominal scars etc</a:t>
            </a:r>
            <a:endParaRPr sz="496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496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- Don’t forget general inspection - look at the objects in the station!</a:t>
            </a:r>
            <a:endParaRPr sz="496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212" name="Google Shape;212;p32"/>
          <p:cNvSpPr txBox="1"/>
          <p:nvPr/>
        </p:nvSpPr>
        <p:spPr>
          <a:xfrm>
            <a:off x="311700" y="4507000"/>
            <a:ext cx="5449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32"/>
          <p:cNvSpPr txBox="1"/>
          <p:nvPr/>
        </p:nvSpPr>
        <p:spPr>
          <a:xfrm>
            <a:off x="712525" y="4624100"/>
            <a:ext cx="7369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S2Y3 Guide on Kears contains the list of examinations that can be assessed: </a:t>
            </a:r>
            <a:r>
              <a:rPr lang="en" sz="1000" u="sng">
                <a:solidFill>
                  <a:srgbClr val="1C458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S2Y3 OSCE Purple Guide 2022-23 File</a:t>
            </a:r>
            <a:endParaRPr sz="1000"/>
          </a:p>
        </p:txBody>
      </p:sp>
      <p:pic>
        <p:nvPicPr>
          <p:cNvPr id="214" name="Google Shape;214;p32"/>
          <p:cNvPicPr preferRelativeResize="0"/>
          <p:nvPr/>
        </p:nvPicPr>
        <p:blipFill rotWithShape="1">
          <a:blip r:embed="rId4">
            <a:alphaModFix/>
          </a:blip>
          <a:srcRect t="6507"/>
          <a:stretch/>
        </p:blipFill>
        <p:spPr>
          <a:xfrm>
            <a:off x="5080725" y="1100275"/>
            <a:ext cx="3933275" cy="31617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15" name="Google Shape;215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45504" y="4507000"/>
            <a:ext cx="644296" cy="59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20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Closing advice </a:t>
            </a:r>
            <a:endParaRPr sz="2820"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221" name="Google Shape;221;p33"/>
          <p:cNvSpPr txBox="1">
            <a:spLocks noGrp="1"/>
          </p:cNvSpPr>
          <p:nvPr>
            <p:ph type="body" idx="1"/>
          </p:nvPr>
        </p:nvSpPr>
        <p:spPr>
          <a:xfrm>
            <a:off x="311700" y="1206975"/>
            <a:ext cx="8268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700"/>
              <a:buFont typeface="EB Garamond"/>
              <a:buChar char="-"/>
            </a:pPr>
            <a:r>
              <a:rPr lang="en" sz="17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Reach out to your friends to </a:t>
            </a:r>
            <a:r>
              <a:rPr lang="en" sz="1700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organise group practice</a:t>
            </a:r>
            <a:r>
              <a:rPr lang="en" sz="17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 - make those med school memories!</a:t>
            </a:r>
            <a:endParaRPr sz="17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700"/>
              <a:buFont typeface="EB Garamond"/>
              <a:buChar char="-"/>
            </a:pPr>
            <a:r>
              <a:rPr lang="en" sz="17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A good night’s sleep is needed before exam days  - 2 days of OSCE can be exhausting</a:t>
            </a:r>
            <a:endParaRPr sz="17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700"/>
              <a:buFont typeface="EB Garamond"/>
              <a:buChar char="-"/>
            </a:pPr>
            <a:r>
              <a:rPr lang="en" sz="17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Approach the OSCEs with a winner mindset - you might be feel that a station didn’t go well, keep on going, just like you did with the MMIs</a:t>
            </a:r>
            <a:endParaRPr sz="17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700"/>
              <a:buFont typeface="EB Garamond"/>
              <a:buChar char="-"/>
            </a:pPr>
            <a:r>
              <a:rPr lang="en" sz="17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Remember your introduction, PPE, handwashing</a:t>
            </a:r>
            <a:endParaRPr sz="17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700"/>
              <a:buFont typeface="EB Garamond"/>
              <a:buChar char="-"/>
            </a:pPr>
            <a:r>
              <a:rPr lang="en" sz="17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The vignette is in the station - reread it if you need to</a:t>
            </a:r>
            <a:endParaRPr sz="17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 sz="17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Bring snacks and your resources for the quarantine period</a:t>
            </a:r>
            <a:endParaRPr sz="17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700"/>
              <a:buFont typeface="EB Garamond"/>
              <a:buChar char="-"/>
            </a:pPr>
            <a:r>
              <a:rPr lang="en" sz="17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Try to enjoy the OSCEs! - hopefully it is fun?</a:t>
            </a:r>
            <a:endParaRPr sz="17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If you have any concerns, please raise them with the exam officers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222" name="Google Shape;22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20600" y="4411950"/>
            <a:ext cx="747525" cy="68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Feedback Form &amp; Resources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228" name="Google Shape;228;p34"/>
          <p:cNvSpPr txBox="1">
            <a:spLocks noGrp="1"/>
          </p:cNvSpPr>
          <p:nvPr>
            <p:ph type="body" idx="1"/>
          </p:nvPr>
        </p:nvSpPr>
        <p:spPr>
          <a:xfrm>
            <a:off x="4925900" y="1176775"/>
            <a:ext cx="3331500" cy="30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latin typeface="EB Garamond"/>
                <a:ea typeface="EB Garamond"/>
                <a:cs typeface="EB Garamond"/>
                <a:sym typeface="EB Garamond"/>
              </a:rPr>
              <a:t>Useful resources:</a:t>
            </a:r>
            <a:endParaRPr sz="1900" b="1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925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474545"/>
              </a:buClr>
              <a:buSzPts val="1900"/>
              <a:buFont typeface="EB Garamond"/>
              <a:buChar char="-"/>
            </a:pPr>
            <a:r>
              <a:rPr lang="en" sz="19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Keats Purple Guide</a:t>
            </a:r>
            <a:endParaRPr sz="19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92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900"/>
              <a:buFont typeface="EB Garamond"/>
              <a:buChar char="-"/>
            </a:pPr>
            <a:r>
              <a:rPr lang="en" sz="19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KUMEC Youtube videos</a:t>
            </a:r>
            <a:endParaRPr sz="19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92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900"/>
              <a:buFont typeface="EB Garamond"/>
              <a:buChar char="-"/>
            </a:pPr>
            <a:r>
              <a:rPr lang="en" sz="19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OSCE Stop website &amp; revision guide </a:t>
            </a:r>
            <a:endParaRPr sz="19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92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900"/>
              <a:buFont typeface="EB Garamond"/>
              <a:buChar char="-"/>
            </a:pPr>
            <a:r>
              <a:rPr lang="en" sz="19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Geeky medics website</a:t>
            </a:r>
            <a:endParaRPr sz="19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92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900"/>
              <a:buFont typeface="EB Garamond"/>
              <a:buChar char="-"/>
            </a:pPr>
            <a:r>
              <a:rPr lang="en" sz="19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NHS what happens - website to direct to patients to learn about investigations and procedures</a:t>
            </a:r>
            <a:endParaRPr sz="19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229" name="Google Shape;229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20600" y="4411950"/>
            <a:ext cx="747525" cy="68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0950" y="1280050"/>
            <a:ext cx="3331375" cy="307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History taking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0452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This station assesses your ability to </a:t>
            </a: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gather medical information</a:t>
            </a: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 from a patient in a </a:t>
            </a: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focused</a:t>
            </a: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 and </a:t>
            </a: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holistic manner</a:t>
            </a: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. 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Key components of history taking:</a:t>
            </a:r>
            <a:endParaRPr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Introduction 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Presenting Complaint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History of Presenting Complaint 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Drug History, Family History, Social History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Ideas, Concerns and Expectations 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53100" y="4401125"/>
            <a:ext cx="747550" cy="68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246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Learning scenario 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80100"/>
            <a:ext cx="8520600" cy="25983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3" b="1">
                <a:latin typeface="EB Garamond"/>
                <a:ea typeface="EB Garamond"/>
                <a:cs typeface="EB Garamond"/>
                <a:sym typeface="EB Garamond"/>
              </a:rPr>
              <a:t>Example vignette:</a:t>
            </a:r>
            <a:endParaRPr sz="2503" b="1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3">
                <a:latin typeface="EB Garamond"/>
                <a:ea typeface="EB Garamond"/>
                <a:cs typeface="EB Garamond"/>
                <a:sym typeface="EB Garamond"/>
              </a:rPr>
              <a:t> </a:t>
            </a:r>
            <a:endParaRPr sz="2503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3" b="1">
                <a:latin typeface="EB Garamond"/>
                <a:ea typeface="EB Garamond"/>
                <a:cs typeface="EB Garamond"/>
                <a:sym typeface="EB Garamond"/>
              </a:rPr>
              <a:t>You are a Stage Year 3 medical student attached to the Ageing block. </a:t>
            </a:r>
            <a:endParaRPr sz="2503" b="1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3" b="1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3933"/>
              <a:buFont typeface="Arial"/>
              <a:buNone/>
            </a:pPr>
            <a:r>
              <a:rPr lang="en" sz="2503" b="1">
                <a:latin typeface="EB Garamond"/>
                <a:ea typeface="EB Garamond"/>
                <a:cs typeface="EB Garamond"/>
                <a:sym typeface="EB Garamond"/>
              </a:rPr>
              <a:t>Please take a focused history from Ms Saima Lee, a 71-year-old lady who has presented to the hospital after fainting at the bus stop. At 6 minutes the examiner will ask you questions.</a:t>
            </a:r>
            <a:endParaRPr sz="2503" b="1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07975" y="4472450"/>
            <a:ext cx="681825" cy="6277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311700" y="3940775"/>
            <a:ext cx="7314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How are you going to approach this station? What are your differentials? Any investigations in mind?</a:t>
            </a:r>
            <a:endParaRPr i="1"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228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Learning Scenario - Syncope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4748200" y="1027349"/>
            <a:ext cx="3239700" cy="1715851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en" sz="1240" b="1" dirty="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Differential diagnoses</a:t>
            </a:r>
            <a:endParaRPr sz="1240" b="1" dirty="0">
              <a:solidFill>
                <a:schemeClr val="dk1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en" sz="1240" dirty="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Most likely: orthostatic hypotension (could be secondary to antihypertensive medication)</a:t>
            </a:r>
            <a:endParaRPr sz="1240" dirty="0">
              <a:solidFill>
                <a:schemeClr val="dk1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en" sz="1240" dirty="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Most serious: seizure (unlikely)</a:t>
            </a:r>
            <a:endParaRPr sz="1240" dirty="0">
              <a:solidFill>
                <a:schemeClr val="dk1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770"/>
              <a:buNone/>
            </a:pPr>
            <a:r>
              <a:rPr lang="en" sz="1240" dirty="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One other: cardiogenic syncope</a:t>
            </a:r>
            <a:endParaRPr sz="1660" dirty="0"/>
          </a:p>
        </p:txBody>
      </p:sp>
      <p:sp>
        <p:nvSpPr>
          <p:cNvPr id="87" name="Google Shape;87;p17"/>
          <p:cNvSpPr txBox="1"/>
          <p:nvPr/>
        </p:nvSpPr>
        <p:spPr>
          <a:xfrm>
            <a:off x="311700" y="1027350"/>
            <a:ext cx="3596100" cy="3632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●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Presenting complaint + associated symptoms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●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History of presenting complaint - before, during and after fall, any injuries e.g. head injury?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●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Past medical history - hypertension (ask about any heart problems, history of seizures)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●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Drug history - amlodipine, ramipril, multivitamin tablets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●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Family history 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●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Social history - occupation, activities of daily living, living situation, ask about alcohol, diet, exercise, smoking, recreational drugs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●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Ideas, concerns and expectations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88" name="Google Shape;88;p17"/>
          <p:cNvSpPr txBox="1"/>
          <p:nvPr/>
        </p:nvSpPr>
        <p:spPr>
          <a:xfrm>
            <a:off x="4748200" y="2812950"/>
            <a:ext cx="3406800" cy="203129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latin typeface="EB Garamond"/>
                <a:ea typeface="EB Garamond"/>
                <a:cs typeface="EB Garamond"/>
                <a:sym typeface="EB Garamond"/>
              </a:rPr>
              <a:t>Investigations</a:t>
            </a:r>
            <a:endParaRPr sz="1200" b="1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EB Garamond"/>
              <a:buChar char="-"/>
            </a:pPr>
            <a:r>
              <a:rPr lang="en" sz="1200">
                <a:latin typeface="EB Garamond"/>
                <a:ea typeface="EB Garamond"/>
                <a:cs typeface="EB Garamond"/>
                <a:sym typeface="EB Garamond"/>
              </a:rPr>
              <a:t>Collateral history (was anyone else present at the fall?)</a:t>
            </a:r>
            <a:endParaRPr sz="120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EB Garamond"/>
              <a:buChar char="-"/>
            </a:pPr>
            <a:r>
              <a:rPr lang="en" sz="1200">
                <a:latin typeface="EB Garamond"/>
                <a:ea typeface="EB Garamond"/>
                <a:cs typeface="EB Garamond"/>
                <a:sym typeface="EB Garamond"/>
              </a:rPr>
              <a:t>Bedside (A-E assessment, physical examination e.g. cardiovascular, neurological examination, lying and standing blood pressure, ECG to investigate for arrhythmias)</a:t>
            </a:r>
            <a:endParaRPr sz="120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EB Garamond"/>
              <a:buChar char="-"/>
            </a:pPr>
            <a:r>
              <a:rPr lang="en" sz="1200">
                <a:latin typeface="EB Garamond"/>
                <a:ea typeface="EB Garamond"/>
                <a:cs typeface="EB Garamond"/>
                <a:sym typeface="EB Garamond"/>
              </a:rPr>
              <a:t>Bloods (FBC, U&amp;Es, LFTs glucose - rule out hypoglycaemia)</a:t>
            </a:r>
            <a:endParaRPr sz="120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EB Garamond"/>
              <a:buChar char="-"/>
            </a:pPr>
            <a:r>
              <a:rPr lang="en" sz="1200">
                <a:latin typeface="EB Garamond"/>
                <a:ea typeface="EB Garamond"/>
                <a:cs typeface="EB Garamond"/>
                <a:sym typeface="EB Garamond"/>
              </a:rPr>
              <a:t>Imaging e.g. hip x-ray, CT head</a:t>
            </a:r>
            <a:endParaRPr sz="1200"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53100" y="4401125"/>
            <a:ext cx="747550" cy="68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-63700" y="4558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920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OSCE History Taking Tips</a:t>
            </a:r>
            <a:r>
              <a:rPr lang="en" sz="2920" b="1">
                <a:solidFill>
                  <a:srgbClr val="1C4587"/>
                </a:solidFill>
              </a:rPr>
              <a:t> </a:t>
            </a:r>
            <a:endParaRPr sz="2920" b="1">
              <a:solidFill>
                <a:srgbClr val="1C4587"/>
              </a:solidFill>
            </a:endParaRPr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865375" y="1342525"/>
            <a:ext cx="7227600" cy="2796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600"/>
              <a:buFont typeface="EB Garamond"/>
              <a:buChar char="-"/>
            </a:pPr>
            <a:r>
              <a:rPr lang="en" sz="16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You have limited time - once you have read the vignette, </a:t>
            </a:r>
            <a:r>
              <a:rPr lang="en" sz="1600">
                <a:solidFill>
                  <a:srgbClr val="990000"/>
                </a:solidFill>
                <a:latin typeface="EB Garamond"/>
                <a:ea typeface="EB Garamond"/>
                <a:cs typeface="EB Garamond"/>
                <a:sym typeface="EB Garamond"/>
              </a:rPr>
              <a:t>start mentally</a:t>
            </a:r>
            <a:r>
              <a:rPr lang="en" sz="16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 </a:t>
            </a:r>
            <a:r>
              <a:rPr lang="en" sz="1600">
                <a:solidFill>
                  <a:srgbClr val="990000"/>
                </a:solidFill>
                <a:latin typeface="EB Garamond"/>
                <a:ea typeface="EB Garamond"/>
                <a:cs typeface="EB Garamond"/>
                <a:sym typeface="EB Garamond"/>
              </a:rPr>
              <a:t>planning your approach, think of the possible diagnosis</a:t>
            </a:r>
            <a:r>
              <a:rPr lang="en" sz="16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!</a:t>
            </a:r>
            <a:endParaRPr sz="16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600"/>
              <a:buFont typeface="EB Garamond"/>
              <a:buChar char="-"/>
            </a:pPr>
            <a:r>
              <a:rPr lang="en" sz="16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Remember to </a:t>
            </a:r>
            <a:r>
              <a:rPr lang="en" sz="1600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introduce yourself</a:t>
            </a:r>
            <a:r>
              <a:rPr lang="en" sz="16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 and to</a:t>
            </a:r>
            <a:r>
              <a:rPr lang="en" sz="1600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 confirm patient name &amp; date of birth</a:t>
            </a:r>
            <a:endParaRPr sz="1600"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600"/>
              <a:buFont typeface="EB Garamond"/>
              <a:buChar char="-"/>
            </a:pPr>
            <a:r>
              <a:rPr lang="en" sz="16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Begin with open questions and then narrow down for a focused history</a:t>
            </a:r>
            <a:endParaRPr sz="16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600"/>
              <a:buFont typeface="EB Garamond"/>
              <a:buChar char="-"/>
            </a:pPr>
            <a:r>
              <a:rPr lang="en" sz="16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It’s your OSCE  - listen attentively but interject politely if necessary so you can ask the key history taking questions </a:t>
            </a:r>
            <a:endParaRPr sz="16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600"/>
              <a:buFont typeface="EB Garamond"/>
              <a:buChar char="-"/>
            </a:pPr>
            <a:r>
              <a:rPr lang="en" sz="16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Rule in/out the </a:t>
            </a:r>
            <a:r>
              <a:rPr lang="en" sz="1600">
                <a:solidFill>
                  <a:srgbClr val="980000"/>
                </a:solidFill>
                <a:latin typeface="EB Garamond"/>
                <a:ea typeface="EB Garamond"/>
                <a:cs typeface="EB Garamond"/>
                <a:sym typeface="EB Garamond"/>
              </a:rPr>
              <a:t>red flags!</a:t>
            </a:r>
            <a:endParaRPr sz="1600">
              <a:solidFill>
                <a:srgbClr val="980000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600"/>
              <a:buFont typeface="EB Garamond"/>
              <a:buChar char="-"/>
            </a:pPr>
            <a:r>
              <a:rPr lang="en" sz="16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Try to build a rapport with the patient (if patient raises a concern, don’t ignore it)</a:t>
            </a:r>
            <a:endParaRPr sz="1600">
              <a:solidFill>
                <a:srgbClr val="990000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600"/>
              <a:buFont typeface="EB Garamond"/>
              <a:buChar char="-"/>
            </a:pPr>
            <a:r>
              <a:rPr lang="en" sz="16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Remember to ICE (ideas, concerns and expectations) your patients</a:t>
            </a:r>
            <a:endParaRPr sz="16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600"/>
              <a:buFont typeface="EB Garamond"/>
              <a:buChar char="-"/>
            </a:pPr>
            <a:r>
              <a:rPr lang="en" sz="16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Justify your diagnosis and investigations briefly when asked by the examiner </a:t>
            </a:r>
            <a:endParaRPr sz="1600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56912" y="4527450"/>
            <a:ext cx="622088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311700" y="3908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Communications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311700" y="10994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There are a few topics to be aware of with a comms station:</a:t>
            </a:r>
            <a:endParaRPr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Explaining a disease</a:t>
            </a:r>
            <a:endParaRPr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Explaining a procedure</a:t>
            </a:r>
            <a:endParaRPr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Explaining a drug</a:t>
            </a:r>
            <a:endParaRPr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Explaining a referral</a:t>
            </a:r>
            <a:endParaRPr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Vaccine information</a:t>
            </a:r>
            <a:endParaRPr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Genetic and/or antenatal screening</a:t>
            </a:r>
            <a:endParaRPr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74545"/>
              </a:buClr>
              <a:buSzPts val="1800"/>
              <a:buFont typeface="EB Garamond"/>
              <a:buChar char="-"/>
            </a:pPr>
            <a:r>
              <a:rPr lang="en" b="1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Contraceptive advice</a:t>
            </a:r>
            <a:endParaRPr b="1">
              <a:solidFill>
                <a:srgbClr val="474545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700">
                <a:solidFill>
                  <a:srgbClr val="474545"/>
                </a:solidFill>
                <a:latin typeface="EB Garamond"/>
                <a:ea typeface="EB Garamond"/>
                <a:cs typeface="EB Garamond"/>
                <a:sym typeface="EB Garamond"/>
              </a:rPr>
              <a:t>The list is endless! But has ONE common theme - the </a:t>
            </a:r>
            <a:r>
              <a:rPr lang="en" sz="1700" b="1">
                <a:solidFill>
                  <a:srgbClr val="990000"/>
                </a:solidFill>
                <a:latin typeface="EB Garamond"/>
                <a:ea typeface="EB Garamond"/>
                <a:cs typeface="EB Garamond"/>
                <a:sym typeface="EB Garamond"/>
              </a:rPr>
              <a:t>patient-centred approach!</a:t>
            </a:r>
            <a:endParaRPr sz="1700" b="1">
              <a:solidFill>
                <a:srgbClr val="990000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07975" y="4515800"/>
            <a:ext cx="681825" cy="62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title"/>
          </p:nvPr>
        </p:nvSpPr>
        <p:spPr>
          <a:xfrm>
            <a:off x="84175" y="4277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20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Communications - General Framework</a:t>
            </a:r>
            <a:endParaRPr sz="2520"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109" name="Google Shape;109;p20"/>
          <p:cNvSpPr txBox="1">
            <a:spLocks noGrp="1"/>
          </p:cNvSpPr>
          <p:nvPr>
            <p:ph type="body" idx="1"/>
          </p:nvPr>
        </p:nvSpPr>
        <p:spPr>
          <a:xfrm>
            <a:off x="914125" y="1581775"/>
            <a:ext cx="7189800" cy="32934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AutoNum type="arabicPeriod"/>
            </a:pPr>
            <a:r>
              <a:rPr lang="en" sz="1400">
                <a:latin typeface="EB Garamond"/>
                <a:ea typeface="EB Garamond"/>
                <a:cs typeface="EB Garamond"/>
                <a:sym typeface="EB Garamond"/>
              </a:rPr>
              <a:t>Beginning - build rapport and ask an open ended question</a:t>
            </a:r>
            <a:endParaRPr sz="140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400"/>
              <a:buFont typeface="EB Garamond"/>
              <a:buAutoNum type="arabicPeriod"/>
            </a:pPr>
            <a:r>
              <a:rPr lang="en" sz="1400" b="1" u="sng">
                <a:solidFill>
                  <a:srgbClr val="980000"/>
                </a:solidFill>
                <a:latin typeface="EB Garamond"/>
                <a:ea typeface="EB Garamond"/>
                <a:cs typeface="EB Garamond"/>
                <a:sym typeface="EB Garamond"/>
              </a:rPr>
              <a:t>ICE BEFORE IT MELTS! - this guides the rest of the station</a:t>
            </a:r>
            <a:endParaRPr sz="1400" b="1" u="sng">
              <a:solidFill>
                <a:srgbClr val="980000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AutoNum type="arabicPeriod"/>
            </a:pPr>
            <a:r>
              <a:rPr lang="en" sz="1400">
                <a:latin typeface="EB Garamond"/>
                <a:ea typeface="EB Garamond"/>
                <a:cs typeface="EB Garamond"/>
                <a:sym typeface="EB Garamond"/>
              </a:rPr>
              <a:t>Brief history</a:t>
            </a:r>
            <a:endParaRPr sz="140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AutoNum type="arabicPeriod"/>
            </a:pPr>
            <a:r>
              <a:rPr lang="en" sz="1400">
                <a:latin typeface="EB Garamond"/>
                <a:ea typeface="EB Garamond"/>
                <a:cs typeface="EB Garamond"/>
                <a:sym typeface="EB Garamond"/>
              </a:rPr>
              <a:t>Summarise the history and inform the patient what you plan to talk about</a:t>
            </a:r>
            <a:endParaRPr sz="1400"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 i="1">
                <a:solidFill>
                  <a:srgbClr val="980000"/>
                </a:solidFill>
                <a:latin typeface="EB Garamond"/>
                <a:ea typeface="EB Garamond"/>
                <a:cs typeface="EB Garamond"/>
                <a:sym typeface="EB Garamond"/>
              </a:rPr>
              <a:t> Check in with them “Does this sound like a good plan to cover?”, “Is there something else you would like to talk about”</a:t>
            </a:r>
            <a:endParaRPr sz="1400" i="1">
              <a:solidFill>
                <a:srgbClr val="980000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Font typeface="EB Garamond"/>
              <a:buAutoNum type="arabicPeriod"/>
            </a:pPr>
            <a:r>
              <a:rPr lang="en" sz="1400" b="1">
                <a:latin typeface="EB Garamond"/>
                <a:ea typeface="EB Garamond"/>
                <a:cs typeface="EB Garamond"/>
                <a:sym typeface="EB Garamond"/>
              </a:rPr>
              <a:t>Follow out the plan</a:t>
            </a:r>
            <a:endParaRPr sz="1400" b="1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AutoNum type="arabicPeriod"/>
            </a:pPr>
            <a:r>
              <a:rPr lang="en" sz="1400">
                <a:latin typeface="EB Garamond"/>
                <a:ea typeface="EB Garamond"/>
                <a:cs typeface="EB Garamond"/>
                <a:sym typeface="EB Garamond"/>
              </a:rPr>
              <a:t>‘Chunk and check’ </a:t>
            </a:r>
            <a:r>
              <a:rPr lang="en" sz="1400" i="1">
                <a:solidFill>
                  <a:srgbClr val="980000"/>
                </a:solidFill>
                <a:latin typeface="EB Garamond"/>
                <a:ea typeface="EB Garamond"/>
                <a:cs typeface="EB Garamond"/>
                <a:sym typeface="EB Garamond"/>
              </a:rPr>
              <a:t>“Does this make sense?” “Any questions so far?”</a:t>
            </a:r>
            <a:endParaRPr sz="1400" i="1">
              <a:solidFill>
                <a:srgbClr val="980000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AutoNum type="arabicPeriod"/>
            </a:pPr>
            <a:r>
              <a:rPr lang="en" sz="1400">
                <a:latin typeface="EB Garamond"/>
                <a:ea typeface="EB Garamond"/>
                <a:cs typeface="EB Garamond"/>
                <a:sym typeface="EB Garamond"/>
              </a:rPr>
              <a:t>Summarise and collaborate</a:t>
            </a:r>
            <a:endParaRPr sz="140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AutoNum type="arabicPeriod"/>
            </a:pPr>
            <a:r>
              <a:rPr lang="en" sz="1400" b="1">
                <a:latin typeface="EB Garamond"/>
                <a:ea typeface="EB Garamond"/>
                <a:cs typeface="EB Garamond"/>
                <a:sym typeface="EB Garamond"/>
              </a:rPr>
              <a:t>Make an offer…</a:t>
            </a:r>
            <a:endParaRPr sz="1400" b="1"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48108">
            <a:off x="6246851" y="3239400"/>
            <a:ext cx="2019574" cy="2019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07975" y="4515788"/>
            <a:ext cx="681825" cy="627712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0"/>
          <p:cNvSpPr txBox="1"/>
          <p:nvPr/>
        </p:nvSpPr>
        <p:spPr>
          <a:xfrm>
            <a:off x="385400" y="1098638"/>
            <a:ext cx="75972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300" b="1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“Explore the patient’s concerns…”</a:t>
            </a:r>
            <a:r>
              <a:rPr lang="en" sz="13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 - this station is very much</a:t>
            </a:r>
            <a:r>
              <a:rPr lang="en" sz="1300" b="1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 patient-led</a:t>
            </a:r>
            <a:r>
              <a:rPr lang="en" sz="13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!</a:t>
            </a:r>
            <a:endParaRPr sz="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  <a:latin typeface="EB Garamond"/>
                <a:ea typeface="EB Garamond"/>
                <a:cs typeface="EB Garamond"/>
                <a:sym typeface="EB Garamond"/>
              </a:rPr>
              <a:t>Communications - consultation plans</a:t>
            </a:r>
            <a:endParaRPr b="1">
              <a:solidFill>
                <a:srgbClr val="1C4587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1"/>
          </p:nvPr>
        </p:nvSpPr>
        <p:spPr>
          <a:xfrm>
            <a:off x="311700" y="1428175"/>
            <a:ext cx="4152000" cy="27213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latin typeface="EB Garamond"/>
                <a:ea typeface="EB Garamond"/>
                <a:cs typeface="EB Garamond"/>
                <a:sym typeface="EB Garamond"/>
              </a:rPr>
              <a:t> How to explain a disease:</a:t>
            </a:r>
            <a:endParaRPr sz="1600" b="1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Font typeface="EB Garamond"/>
              <a:buChar char="-"/>
            </a:pPr>
            <a:r>
              <a:rPr lang="en" sz="1600">
                <a:latin typeface="EB Garamond"/>
                <a:ea typeface="EB Garamond"/>
                <a:cs typeface="EB Garamond"/>
                <a:sym typeface="EB Garamond"/>
              </a:rPr>
              <a:t>What is normal anatomy/physiology?</a:t>
            </a:r>
            <a:endParaRPr sz="160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EB Garamond"/>
              <a:buChar char="-"/>
            </a:pPr>
            <a:r>
              <a:rPr lang="en" sz="1600">
                <a:latin typeface="EB Garamond"/>
                <a:ea typeface="EB Garamond"/>
                <a:cs typeface="EB Garamond"/>
                <a:sym typeface="EB Garamond"/>
              </a:rPr>
              <a:t>What is the disease?</a:t>
            </a:r>
            <a:endParaRPr sz="160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EB Garamond"/>
              <a:buChar char="-"/>
            </a:pPr>
            <a:r>
              <a:rPr lang="en" sz="1600">
                <a:latin typeface="EB Garamond"/>
                <a:ea typeface="EB Garamond"/>
                <a:cs typeface="EB Garamond"/>
                <a:sym typeface="EB Garamond"/>
              </a:rPr>
              <a:t>Cause?</a:t>
            </a:r>
            <a:endParaRPr sz="160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EB Garamond"/>
              <a:buChar char="-"/>
            </a:pPr>
            <a:r>
              <a:rPr lang="en" sz="1600">
                <a:latin typeface="EB Garamond"/>
                <a:ea typeface="EB Garamond"/>
                <a:cs typeface="EB Garamond"/>
                <a:sym typeface="EB Garamond"/>
              </a:rPr>
              <a:t>Problems and Implications</a:t>
            </a:r>
            <a:endParaRPr sz="160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EB Garamond"/>
              <a:buChar char="-"/>
            </a:pPr>
            <a:r>
              <a:rPr lang="en" sz="1600">
                <a:latin typeface="EB Garamond"/>
                <a:ea typeface="EB Garamond"/>
                <a:cs typeface="EB Garamond"/>
                <a:sym typeface="EB Garamond"/>
              </a:rPr>
              <a:t>Management</a:t>
            </a:r>
            <a:endParaRPr sz="1600"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EB Garamond"/>
              <a:buChar char="-"/>
            </a:pPr>
            <a:r>
              <a:rPr lang="en" sz="1600">
                <a:latin typeface="EB Garamond"/>
                <a:ea typeface="EB Garamond"/>
                <a:cs typeface="EB Garamond"/>
                <a:sym typeface="EB Garamond"/>
              </a:rPr>
              <a:t> </a:t>
            </a:r>
            <a:r>
              <a:rPr lang="en" sz="1400" b="1">
                <a:latin typeface="EB Garamond"/>
                <a:ea typeface="EB Garamond"/>
                <a:cs typeface="EB Garamond"/>
                <a:sym typeface="EB Garamond"/>
              </a:rPr>
              <a:t>*remember: conservative-medical-surgical</a:t>
            </a:r>
            <a:endParaRPr sz="1400" b="1"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119" name="Google Shape;119;p21"/>
          <p:cNvSpPr txBox="1"/>
          <p:nvPr/>
        </p:nvSpPr>
        <p:spPr>
          <a:xfrm>
            <a:off x="4701925" y="1428175"/>
            <a:ext cx="4366200" cy="27213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b="1">
                <a:solidFill>
                  <a:schemeClr val="dk2"/>
                </a:solidFill>
                <a:latin typeface="EB Garamond"/>
                <a:ea typeface="EB Garamond"/>
                <a:cs typeface="EB Garamond"/>
                <a:sym typeface="EB Garamond"/>
              </a:rPr>
              <a:t>How to explain medication/procedure/referral:</a:t>
            </a:r>
            <a:endParaRPr sz="1600" b="1">
              <a:solidFill>
                <a:schemeClr val="dk2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EB Garamond"/>
              <a:buChar char="-"/>
            </a:pPr>
            <a:r>
              <a:rPr lang="en" sz="1600">
                <a:solidFill>
                  <a:schemeClr val="dk2"/>
                </a:solidFill>
                <a:latin typeface="EB Garamond"/>
                <a:ea typeface="EB Garamond"/>
                <a:cs typeface="EB Garamond"/>
                <a:sym typeface="EB Garamond"/>
              </a:rPr>
              <a:t>What is it?</a:t>
            </a:r>
            <a:endParaRPr sz="1600">
              <a:solidFill>
                <a:schemeClr val="dk2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EB Garamond"/>
              <a:buChar char="-"/>
            </a:pPr>
            <a:r>
              <a:rPr lang="en" sz="1600">
                <a:solidFill>
                  <a:schemeClr val="dk2"/>
                </a:solidFill>
                <a:latin typeface="EB Garamond"/>
                <a:ea typeface="EB Garamond"/>
                <a:cs typeface="EB Garamond"/>
                <a:sym typeface="EB Garamond"/>
              </a:rPr>
              <a:t>Reason for it</a:t>
            </a:r>
            <a:endParaRPr sz="1600">
              <a:solidFill>
                <a:schemeClr val="dk2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EB Garamond"/>
              <a:buChar char="-"/>
            </a:pPr>
            <a:r>
              <a:rPr lang="en" sz="1600">
                <a:solidFill>
                  <a:schemeClr val="dk2"/>
                </a:solidFill>
                <a:latin typeface="EB Garamond"/>
                <a:ea typeface="EB Garamond"/>
                <a:cs typeface="EB Garamond"/>
                <a:sym typeface="EB Garamond"/>
              </a:rPr>
              <a:t>Details (e.g. how to take a drug, what the procedure or referral entails)</a:t>
            </a:r>
            <a:endParaRPr sz="1600">
              <a:solidFill>
                <a:schemeClr val="dk2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EB Garamond"/>
              <a:buChar char="-"/>
            </a:pPr>
            <a:r>
              <a:rPr lang="en" sz="1600">
                <a:solidFill>
                  <a:schemeClr val="dk2"/>
                </a:solidFill>
                <a:latin typeface="EB Garamond"/>
                <a:ea typeface="EB Garamond"/>
                <a:cs typeface="EB Garamond"/>
                <a:sym typeface="EB Garamond"/>
              </a:rPr>
              <a:t>Monitoring</a:t>
            </a:r>
            <a:endParaRPr sz="1600">
              <a:solidFill>
                <a:schemeClr val="dk2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EB Garamond"/>
              <a:buChar char="-"/>
            </a:pPr>
            <a:r>
              <a:rPr lang="en" sz="1600">
                <a:solidFill>
                  <a:schemeClr val="dk2"/>
                </a:solidFill>
                <a:latin typeface="EB Garamond"/>
                <a:ea typeface="EB Garamond"/>
                <a:cs typeface="EB Garamond"/>
                <a:sym typeface="EB Garamond"/>
              </a:rPr>
              <a:t>Risks and Benefits</a:t>
            </a:r>
            <a:endParaRPr sz="1600">
              <a:solidFill>
                <a:schemeClr val="dk2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600">
              <a:solidFill>
                <a:schemeClr val="dk2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120" name="Google Shape;12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6300" y="4439975"/>
            <a:ext cx="681825" cy="62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1"/>
          <p:cNvSpPr txBox="1"/>
          <p:nvPr/>
        </p:nvSpPr>
        <p:spPr>
          <a:xfrm>
            <a:off x="2857500" y="4744575"/>
            <a:ext cx="34290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980000"/>
                </a:solidFill>
                <a:latin typeface="EB Garamond"/>
                <a:ea typeface="EB Garamond"/>
                <a:cs typeface="EB Garamond"/>
                <a:sym typeface="EB Garamond"/>
              </a:rPr>
              <a:t>*be mindful when using medical jargon</a:t>
            </a:r>
            <a:endParaRPr sz="900">
              <a:solidFill>
                <a:srgbClr val="980000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1943</Words>
  <Application>Microsoft Macintosh PowerPoint</Application>
  <PresentationFormat>On-screen Show (16:9)</PresentationFormat>
  <Paragraphs>204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EB Garamond</vt:lpstr>
      <vt:lpstr>Simple Light</vt:lpstr>
      <vt:lpstr>How to Succeed in OSCEs</vt:lpstr>
      <vt:lpstr>Stage 2 Year 3 OSCEs</vt:lpstr>
      <vt:lpstr>History taking</vt:lpstr>
      <vt:lpstr>Learning scenario </vt:lpstr>
      <vt:lpstr>Learning Scenario - Syncope</vt:lpstr>
      <vt:lpstr>OSCE History Taking Tips </vt:lpstr>
      <vt:lpstr>Communications</vt:lpstr>
      <vt:lpstr>Communications - General Framework</vt:lpstr>
      <vt:lpstr>Communications - consultation plans</vt:lpstr>
      <vt:lpstr>Communications - example station</vt:lpstr>
      <vt:lpstr>Communications - example station</vt:lpstr>
      <vt:lpstr>Practical skills - assessment, procedures, prescribing </vt:lpstr>
      <vt:lpstr>Example - X-ray Interpretation</vt:lpstr>
      <vt:lpstr>X-ray Interpretation Framework</vt:lpstr>
      <vt:lpstr>X-ray Interpretation Framework</vt:lpstr>
      <vt:lpstr>X-ray Interpretation Framework</vt:lpstr>
      <vt:lpstr>X-ray Interpretation Framework</vt:lpstr>
      <vt:lpstr>Examiner Questions</vt:lpstr>
      <vt:lpstr>X-ray Interpretation Tips</vt:lpstr>
      <vt:lpstr>Examinations</vt:lpstr>
      <vt:lpstr>Closing advice </vt:lpstr>
      <vt:lpstr>Feedback Form &amp;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Succeed in OSCEs</dc:title>
  <cp:lastModifiedBy>Leah Asante</cp:lastModifiedBy>
  <cp:revision>3</cp:revision>
  <dcterms:modified xsi:type="dcterms:W3CDTF">2023-04-05T14:03:18Z</dcterms:modified>
</cp:coreProperties>
</file>